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07" r:id="rId3"/>
    <p:sldId id="315" r:id="rId4"/>
    <p:sldId id="327" r:id="rId5"/>
    <p:sldId id="310" r:id="rId6"/>
    <p:sldId id="301" r:id="rId7"/>
    <p:sldId id="347" r:id="rId8"/>
    <p:sldId id="306" r:id="rId9"/>
    <p:sldId id="341" r:id="rId10"/>
    <p:sldId id="348" r:id="rId11"/>
    <p:sldId id="302" r:id="rId12"/>
    <p:sldId id="349" r:id="rId13"/>
    <p:sldId id="316" r:id="rId14"/>
    <p:sldId id="345" r:id="rId15"/>
    <p:sldId id="350" r:id="rId16"/>
    <p:sldId id="351" r:id="rId17"/>
    <p:sldId id="352" r:id="rId18"/>
    <p:sldId id="333" r:id="rId19"/>
    <p:sldId id="342" r:id="rId20"/>
    <p:sldId id="344" r:id="rId21"/>
    <p:sldId id="331" r:id="rId22"/>
    <p:sldId id="330" r:id="rId23"/>
    <p:sldId id="320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679"/>
    <a:srgbClr val="EA516A"/>
    <a:srgbClr val="FFFF00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7755" autoAdjust="0"/>
  </p:normalViewPr>
  <p:slideViewPr>
    <p:cSldViewPr snapToGrid="0">
      <p:cViewPr varScale="1">
        <p:scale>
          <a:sx n="76" d="100"/>
          <a:sy n="76" d="100"/>
        </p:scale>
        <p:origin x="90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67E40-3FCD-4F25-96B9-1DD7D67829BB}" type="datetimeFigureOut">
              <a:rPr lang="de-DE" smtClean="0"/>
              <a:t>07.07.2023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EA000-DD86-4D2F-AB9F-5A75F31C4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28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EA000-DD86-4D2F-AB9F-5A75F31C4A0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63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Campplan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EA000-DD86-4D2F-AB9F-5A75F31C4A0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13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EA000-DD86-4D2F-AB9F-5A75F31C4A0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797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EA000-DD86-4D2F-AB9F-5A75F31C4A0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093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EA000-DD86-4D2F-AB9F-5A75F31C4A0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97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EA000-DD86-4D2F-AB9F-5A75F31C4A0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68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EA000-DD86-4D2F-AB9F-5A75F31C4A0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58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93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00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9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92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93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84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64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15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16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70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4B331-CFEB-40BF-B1FC-0779FCE548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79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onficamp@wittenberg.ekd.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65202" y="3376295"/>
            <a:ext cx="4465960" cy="1837380"/>
          </a:xfrm>
        </p:spPr>
        <p:txBody>
          <a:bodyPr>
            <a:noAutofit/>
          </a:bodyPr>
          <a:lstStyle/>
          <a:p>
            <a:r>
              <a:rPr lang="de-DE" sz="4400" dirty="0">
                <a:solidFill>
                  <a:srgbClr val="265679"/>
                </a:solidFill>
                <a:latin typeface="Edo SZ" panose="02000000000000000000" pitchFamily="2" charset="0"/>
              </a:rPr>
              <a:t>NEWS</a:t>
            </a:r>
            <a:br>
              <a:rPr lang="de-DE" sz="4400" dirty="0">
                <a:solidFill>
                  <a:srgbClr val="265679"/>
                </a:solidFill>
                <a:latin typeface="Edo SZ" panose="02000000000000000000" pitchFamily="2" charset="0"/>
              </a:rPr>
            </a:br>
            <a:r>
              <a:rPr lang="de-DE" sz="4000" dirty="0" err="1">
                <a:solidFill>
                  <a:srgbClr val="265679"/>
                </a:solidFill>
                <a:latin typeface="Edo SZ" panose="02000000000000000000"/>
              </a:rPr>
              <a:t>KonfiCampS</a:t>
            </a:r>
            <a:r>
              <a:rPr lang="de-DE" sz="4000">
                <a:solidFill>
                  <a:srgbClr val="265679"/>
                </a:solidFill>
                <a:latin typeface="Edo SZ" panose="02000000000000000000"/>
              </a:rPr>
              <a:t/>
            </a:r>
            <a:br>
              <a:rPr lang="de-DE" sz="4000">
                <a:solidFill>
                  <a:srgbClr val="265679"/>
                </a:solidFill>
                <a:latin typeface="Edo SZ" panose="02000000000000000000"/>
              </a:rPr>
            </a:br>
            <a:r>
              <a:rPr lang="de-DE" sz="4000">
                <a:solidFill>
                  <a:srgbClr val="265679"/>
                </a:solidFill>
                <a:latin typeface="Edo SZ" panose="02000000000000000000"/>
              </a:rPr>
              <a:t>2023</a:t>
            </a:r>
            <a:endParaRPr lang="de-DE" sz="4400" dirty="0">
              <a:solidFill>
                <a:srgbClr val="265679"/>
              </a:solidFill>
              <a:latin typeface="Edo SZ" panose="0200000000000000000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22" y="1050654"/>
            <a:ext cx="2325641" cy="232564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 b="1"/>
          <a:stretch/>
        </p:blipFill>
        <p:spPr>
          <a:xfrm>
            <a:off x="3891502" y="3440535"/>
            <a:ext cx="3182400" cy="213648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4" y="3440535"/>
            <a:ext cx="3182400" cy="21216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2"/>
          <a:stretch/>
        </p:blipFill>
        <p:spPr>
          <a:xfrm>
            <a:off x="3891502" y="1152674"/>
            <a:ext cx="3182400" cy="21204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4" y="1152674"/>
            <a:ext cx="3182400" cy="21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65679"/>
                </a:solidFill>
                <a:latin typeface="Edo SZ" panose="02000000000000000000" pitchFamily="2" charset="0"/>
              </a:rPr>
              <a:t>Rückzugsräume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Rückzugsraum bei Evakuierungen für Personen, die </a:t>
            </a:r>
            <a:r>
              <a:rPr lang="de-DE" dirty="0" smtClean="0"/>
              <a:t>Schwierigkeiten mit dem Umgang der Situation bzw. mehr Ruhe benötigen</a:t>
            </a:r>
            <a:endParaRPr lang="de-DE" dirty="0"/>
          </a:p>
          <a:p>
            <a:r>
              <a:rPr lang="de-DE" dirty="0"/>
              <a:t>Rückzugsraum für </a:t>
            </a:r>
            <a:r>
              <a:rPr lang="de-DE" dirty="0" err="1"/>
              <a:t>GemeindeTeamer</a:t>
            </a:r>
            <a:r>
              <a:rPr lang="de-DE" dirty="0"/>
              <a:t>*innen während dem Nachmittagsprogramm auf dem </a:t>
            </a:r>
            <a:r>
              <a:rPr lang="de-DE" dirty="0" err="1"/>
              <a:t>Campgelände</a:t>
            </a:r>
            <a:r>
              <a:rPr lang="de-DE" dirty="0"/>
              <a:t> in der Jurte</a:t>
            </a:r>
          </a:p>
          <a:p>
            <a:r>
              <a:rPr lang="de-DE" dirty="0"/>
              <a:t>Rückzugsraum für </a:t>
            </a:r>
            <a:r>
              <a:rPr lang="de-DE" dirty="0" err="1"/>
              <a:t>HauptTeamer</a:t>
            </a:r>
            <a:r>
              <a:rPr lang="de-DE" dirty="0"/>
              <a:t>*innen während den </a:t>
            </a:r>
            <a:r>
              <a:rPr lang="de-DE" dirty="0" smtClean="0"/>
              <a:t>Nachmittagsworkshops </a:t>
            </a:r>
            <a:r>
              <a:rPr lang="de-DE" dirty="0"/>
              <a:t>im Kiosk 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4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65679"/>
                </a:solidFill>
                <a:latin typeface="Edo SZ" panose="02000000000000000000" pitchFamily="2" charset="0"/>
              </a:rPr>
              <a:t>Gender </a:t>
            </a:r>
            <a:r>
              <a:rPr lang="de-DE" dirty="0" err="1">
                <a:solidFill>
                  <a:srgbClr val="265679"/>
                </a:solidFill>
                <a:latin typeface="Edo SZ" panose="02000000000000000000" pitchFamily="2" charset="0"/>
              </a:rPr>
              <a:t>Diversity</a:t>
            </a:r>
            <a:endParaRPr lang="de-DE" dirty="0">
              <a:solidFill>
                <a:srgbClr val="265679"/>
              </a:solidFill>
              <a:latin typeface="Edo SZ" panose="020000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68116" cy="4351338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Wir planen neben geschlechtergetrennten Toiletten und Duschen auch explizit mit „</a:t>
            </a:r>
            <a:r>
              <a:rPr lang="de-DE" dirty="0" err="1"/>
              <a:t>unisex</a:t>
            </a:r>
            <a:r>
              <a:rPr lang="de-DE" dirty="0"/>
              <a:t>“ bezeichnete. Grundsätzlich sind alle Sanitäranlagen wie gehabt mit Einzelkabinen versehen. </a:t>
            </a:r>
          </a:p>
          <a:p>
            <a:r>
              <a:rPr lang="de-DE" dirty="0"/>
              <a:t>Eine Regenbogenfahne wird als Zeichen der Vielfalt sichtbar angebracht und Infomaterial wird auf dem </a:t>
            </a:r>
            <a:r>
              <a:rPr lang="de-DE" dirty="0" err="1"/>
              <a:t>Campgelände</a:t>
            </a:r>
            <a:r>
              <a:rPr lang="de-DE" dirty="0"/>
              <a:t> an relevanten Stellen ausliegen. </a:t>
            </a:r>
          </a:p>
          <a:p>
            <a:r>
              <a:rPr lang="de-DE" dirty="0"/>
              <a:t>Es wird einen kleinen Rückzugsort geben, der für alle Teilnehmenden und </a:t>
            </a:r>
            <a:r>
              <a:rPr lang="de-DE" dirty="0" err="1"/>
              <a:t>Teamer:innen</a:t>
            </a:r>
            <a:r>
              <a:rPr lang="de-DE" dirty="0"/>
              <a:t> nutzbar ist. </a:t>
            </a:r>
          </a:p>
          <a:p>
            <a:r>
              <a:rPr lang="de-DE" dirty="0"/>
              <a:t>Ein Seelsorgeangebot wird zu bestimmten Zeiten angeboten und von unseren geschulten </a:t>
            </a:r>
            <a:r>
              <a:rPr lang="de-DE" dirty="0" err="1"/>
              <a:t>Teamer:innen</a:t>
            </a:r>
            <a:r>
              <a:rPr lang="de-DE" dirty="0"/>
              <a:t> durchgeführt. Der Kontakt erfolgt per Telefon / WhatsApp. </a:t>
            </a:r>
          </a:p>
          <a:p>
            <a:r>
              <a:rPr lang="de-DE" dirty="0"/>
              <a:t>Es wird ein niederschwelliger Workshop zum Thema Gender </a:t>
            </a:r>
            <a:r>
              <a:rPr lang="de-DE" dirty="0" err="1"/>
              <a:t>Diversity</a:t>
            </a:r>
            <a:r>
              <a:rPr lang="de-DE" dirty="0"/>
              <a:t> angeboten.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11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1951517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65679"/>
                </a:solidFill>
                <a:latin typeface="Edo SZ" panose="02000000000000000000" pitchFamily="2" charset="0"/>
              </a:rPr>
              <a:t>Sonstiges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Fundsachen werden grundsätzlich im Infopoint gesammelt </a:t>
            </a:r>
          </a:p>
          <a:p>
            <a:pPr lvl="1"/>
            <a:r>
              <a:rPr lang="de-DE" dirty="0"/>
              <a:t>Programmpunkt im Abendprogramm am Samstag &amp; im Anschluss des Abschlussgottesdienst am Sonntag</a:t>
            </a:r>
          </a:p>
          <a:p>
            <a:pPr lvl="1"/>
            <a:r>
              <a:rPr lang="de-DE" dirty="0"/>
              <a:t>Anschließend machen wir Fotos und laden diese im Internen Bereich hoch</a:t>
            </a:r>
          </a:p>
          <a:p>
            <a:r>
              <a:rPr lang="de-DE" dirty="0"/>
              <a:t>Evaluation findet am Sonntag im Anschluss des Abschlussgottesdienstes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7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65679"/>
                </a:solidFill>
                <a:latin typeface="Edo SZ" panose="02000000000000000000" pitchFamily="2" charset="0"/>
              </a:rPr>
              <a:t>Programm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6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65679"/>
                </a:solidFill>
                <a:latin typeface="Edo SZ" panose="02000000000000000000" pitchFamily="2" charset="0"/>
              </a:rPr>
              <a:t>Vormittagseinheiten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Donnerstag: Sehnsucht nach Identität: </a:t>
            </a:r>
            <a:br>
              <a:rPr lang="de-DE" b="0" i="0" u="none" strike="noStrike" dirty="0">
                <a:solidFill>
                  <a:srgbClr val="000000"/>
                </a:solidFill>
                <a:effectLst/>
              </a:rPr>
            </a:b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„Gott sah an alles, was er gemacht hatte. Und siehe, es war sehr gut.“ 1. Mose 1,31.</a:t>
            </a:r>
            <a:br>
              <a:rPr lang="de-DE" b="0" i="0" u="none" strike="noStrike" dirty="0">
                <a:solidFill>
                  <a:srgbClr val="000000"/>
                </a:solidFill>
                <a:effectLst/>
              </a:rPr>
            </a:b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Freitag: Sehnsucht nach Wahrhaftigkeit</a:t>
            </a:r>
            <a:br>
              <a:rPr lang="de-DE" b="0" i="0" u="none" strike="noStrike" dirty="0">
                <a:solidFill>
                  <a:srgbClr val="000000"/>
                </a:solidFill>
                <a:effectLst/>
              </a:rPr>
            </a:b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„Ein Mensch sieht, was vor Augen ist; der Herr aber sieht das Herz an.“ 1. Sam 16, 7</a:t>
            </a:r>
          </a:p>
          <a:p>
            <a:pPr marL="0" indent="0">
              <a:spcBef>
                <a:spcPts val="0"/>
              </a:spcBef>
              <a:buNone/>
            </a:pPr>
            <a:endParaRPr lang="de-DE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Samstag: Sehnsucht nach Zukunft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„Ich hebe meine Augen auf zu den Bergen …“ Psalm 121</a:t>
            </a:r>
          </a:p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265679"/>
                </a:solidFill>
                <a:latin typeface="Edo SZ" panose="02000000000000000000" pitchFamily="2" charset="0"/>
              </a:rPr>
              <a:t>Vormittagseinheiten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000" b="0" i="0" u="none" strike="noStrike">
                <a:effectLst/>
              </a:rPr>
              <a:t>Donnerstag: Sehnsucht nach Identität: </a:t>
            </a:r>
            <a:br>
              <a:rPr lang="de-DE" sz="2000" b="0" i="0" u="none" strike="noStrike">
                <a:effectLst/>
              </a:rPr>
            </a:br>
            <a:r>
              <a:rPr lang="de-DE" sz="2000" b="0" i="0" u="none" strike="noStrike">
                <a:effectLst/>
              </a:rPr>
              <a:t>„Gott sah an alles, was er gemacht hatte. Und siehe, es war sehr gut.“ 1. Mose 1,31.</a:t>
            </a:r>
          </a:p>
          <a:p>
            <a:pPr marL="0" indent="0">
              <a:spcBef>
                <a:spcPts val="0"/>
              </a:spcBef>
              <a:buNone/>
            </a:pPr>
            <a:endParaRPr lang="de-DE" sz="2000"/>
          </a:p>
          <a:p>
            <a:pPr>
              <a:spcBef>
                <a:spcPts val="0"/>
              </a:spcBef>
            </a:pPr>
            <a:r>
              <a:rPr lang="de-DE" sz="2000" b="0" i="0" u="none" strike="noStrike">
                <a:effectLst/>
              </a:rPr>
              <a:t>Warming up</a:t>
            </a:r>
          </a:p>
          <a:p>
            <a:pPr>
              <a:spcBef>
                <a:spcPts val="0"/>
              </a:spcBef>
            </a:pPr>
            <a:r>
              <a:rPr lang="de-DE" sz="2000"/>
              <a:t>Masken</a:t>
            </a:r>
          </a:p>
          <a:p>
            <a:pPr>
              <a:spcBef>
                <a:spcPts val="0"/>
              </a:spcBef>
            </a:pPr>
            <a:r>
              <a:rPr lang="de-DE" sz="2000" b="0" i="0" u="none" strike="noStrike">
                <a:effectLst/>
              </a:rPr>
              <a:t>Escape Game</a:t>
            </a:r>
          </a:p>
          <a:p>
            <a:pPr>
              <a:spcBef>
                <a:spcPts val="0"/>
              </a:spcBef>
            </a:pPr>
            <a:r>
              <a:rPr lang="de-DE" sz="2000"/>
              <a:t>Impuls und Segen zum Schluss</a:t>
            </a:r>
            <a:r>
              <a:rPr lang="de-DE" sz="2000" b="0" i="0" u="none" strike="noStrike">
                <a:effectLst/>
              </a:rPr>
              <a:t/>
            </a:r>
            <a:br>
              <a:rPr lang="de-DE" sz="2000" b="0" i="0" u="none" strike="noStrike">
                <a:effectLst/>
              </a:rPr>
            </a:br>
            <a:endParaRPr lang="de-DE" sz="2000" b="0" i="0" u="none" strike="noStrike">
              <a:effectLst/>
            </a:endParaRPr>
          </a:p>
          <a:p>
            <a:pPr marL="0" indent="0">
              <a:buNone/>
            </a:pPr>
            <a:r>
              <a:rPr lang="de-DE" sz="2000"/>
              <a:t/>
            </a:r>
            <a:br>
              <a:rPr lang="de-DE" sz="2000"/>
            </a:br>
            <a:r>
              <a:rPr lang="de-DE" sz="2000"/>
              <a:t/>
            </a:r>
            <a:br>
              <a:rPr lang="de-DE" sz="2000"/>
            </a:br>
            <a:endParaRPr lang="de-DE" sz="20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6474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95473" y="6356350"/>
            <a:ext cx="381143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 smtClean="0"/>
              <a:t>NEWS - KonfiCamps 2023</a:t>
            </a:r>
            <a:endParaRPr lang="de-DE"/>
          </a:p>
        </p:txBody>
      </p:sp>
      <p:pic>
        <p:nvPicPr>
          <p:cNvPr id="8" name="Grafik 7" descr="Ein Bild, das Kleidung, Maske, Masque enthält.&#10;&#10;Automatisch generierte Beschreibung">
            <a:extLst>
              <a:ext uri="{FF2B5EF4-FFF2-40B4-BE49-F238E27FC236}">
                <a16:creationId xmlns:a16="http://schemas.microsoft.com/office/drawing/2014/main" id="{0CB6520D-7886-0817-AF35-BCA6204A33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" r="467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A34B331-CFEB-40BF-B1FC-0779FCE5489F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265679"/>
                </a:solidFill>
                <a:latin typeface="Edo SZ" panose="02000000000000000000" pitchFamily="2" charset="0"/>
              </a:rPr>
              <a:t>Vormittagseinheiten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6680" y="1818167"/>
            <a:ext cx="6002109" cy="431593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1600" b="0" i="0" u="none" strike="noStrike" dirty="0">
                <a:effectLst/>
              </a:rPr>
              <a:t>Freitag: Sehnsucht nach Wahrhaftigkeit</a:t>
            </a:r>
            <a:br>
              <a:rPr lang="de-DE" sz="1600" b="0" i="0" u="none" strike="noStrike" dirty="0">
                <a:effectLst/>
              </a:rPr>
            </a:br>
            <a:r>
              <a:rPr lang="de-DE" sz="1600" b="0" i="0" u="none" strike="noStrike" dirty="0">
                <a:effectLst/>
              </a:rPr>
              <a:t>„Ein Mensch sieht, was vor Augen ist; der Herr aber sieht das Herz an.“ 1. Sam 16, 7</a:t>
            </a:r>
          </a:p>
          <a:p>
            <a:pPr marL="0" indent="0">
              <a:spcBef>
                <a:spcPts val="0"/>
              </a:spcBef>
              <a:buNone/>
            </a:pPr>
            <a:endParaRPr lang="de-DE" sz="1600" dirty="0"/>
          </a:p>
          <a:p>
            <a:r>
              <a:rPr lang="de-DE" sz="1600" dirty="0"/>
              <a:t>Avatar- Experiment</a:t>
            </a:r>
          </a:p>
          <a:p>
            <a:r>
              <a:rPr lang="de-DE" sz="1600" dirty="0"/>
              <a:t>3/5 Workshops</a:t>
            </a:r>
          </a:p>
          <a:p>
            <a:pPr lvl="1"/>
            <a:r>
              <a:rPr lang="de-DE" sz="1600" dirty="0"/>
              <a:t>„Wie siehst du eigentlich aus?“</a:t>
            </a:r>
          </a:p>
          <a:p>
            <a:pPr lvl="1"/>
            <a:r>
              <a:rPr lang="de-DE" sz="1600" dirty="0"/>
              <a:t>„Was ist dir wirklich wichtig?“</a:t>
            </a:r>
          </a:p>
          <a:p>
            <a:pPr lvl="1"/>
            <a:r>
              <a:rPr lang="de-DE" sz="1600" dirty="0"/>
              <a:t>„Was glaubst du eigentlich wirklich?“</a:t>
            </a:r>
          </a:p>
          <a:p>
            <a:pPr lvl="1"/>
            <a:r>
              <a:rPr lang="de-DE" sz="1600" dirty="0"/>
              <a:t>„Was kannst du alles?“</a:t>
            </a:r>
          </a:p>
          <a:p>
            <a:pPr lvl="1"/>
            <a:r>
              <a:rPr lang="de-DE" sz="1600" dirty="0"/>
              <a:t>„Was hast du schon alles erlebt?“</a:t>
            </a:r>
          </a:p>
          <a:p>
            <a:r>
              <a:rPr lang="de-DE" sz="1600" dirty="0"/>
              <a:t>Ungefiltert</a:t>
            </a:r>
          </a:p>
          <a:p>
            <a:r>
              <a:rPr lang="de-DE" sz="1600" dirty="0" err="1"/>
              <a:t>Schlussimmpuls</a:t>
            </a:r>
            <a:r>
              <a:rPr lang="de-DE" sz="1600" dirty="0"/>
              <a:t>: ein Leib – viele Glieder</a:t>
            </a:r>
          </a:p>
          <a:p>
            <a:r>
              <a:rPr lang="de-DE" sz="1600" dirty="0"/>
              <a:t>Vertrauensspiel</a:t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6474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95473" y="6356350"/>
            <a:ext cx="381143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 smtClean="0"/>
              <a:t>NEWS - KonfiCamps 2023</a:t>
            </a:r>
            <a:endParaRPr lang="de-DE"/>
          </a:p>
        </p:txBody>
      </p:sp>
      <p:pic>
        <p:nvPicPr>
          <p:cNvPr id="8" name="Grafik 7" descr="Ein Bild, das Kunst enthält.&#10;&#10;Automatisch generierte Beschreibung">
            <a:extLst>
              <a:ext uri="{FF2B5EF4-FFF2-40B4-BE49-F238E27FC236}">
                <a16:creationId xmlns:a16="http://schemas.microsoft.com/office/drawing/2014/main" id="{2962D916-0255-484D-3DCA-749751B88D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" r="1537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A34B331-CFEB-40BF-B1FC-0779FCE5489F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265679"/>
                </a:solidFill>
                <a:latin typeface="Edo SZ" panose="02000000000000000000" pitchFamily="2" charset="0"/>
              </a:rPr>
              <a:t>Vormittagseinheiten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47128"/>
            <a:ext cx="3990968" cy="427268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400" b="0" i="0" u="none" strike="noStrike" dirty="0">
                <a:effectLst/>
              </a:rPr>
              <a:t>Samstag: Sehnsucht nach Zukunft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b="0" i="0" u="none" strike="noStrike" dirty="0">
                <a:effectLst/>
              </a:rPr>
              <a:t>„Ich hebe meine Augen auf zu den Bergen …“ Psalm 121</a:t>
            </a:r>
            <a:endParaRPr lang="de-DE" sz="2400" dirty="0"/>
          </a:p>
          <a:p>
            <a:r>
              <a:rPr lang="de-DE" sz="2400" dirty="0"/>
              <a:t>Ereigniskarten: Was könnte einer </a:t>
            </a:r>
            <a:r>
              <a:rPr lang="de-DE" sz="2400" dirty="0" err="1"/>
              <a:t>Konfi</a:t>
            </a:r>
            <a:r>
              <a:rPr lang="de-DE" sz="2400" dirty="0"/>
              <a:t> in den nächsten 30 Jahren passieren?</a:t>
            </a:r>
          </a:p>
          <a:p>
            <a:r>
              <a:rPr lang="de-DE" sz="2400" dirty="0" err="1"/>
              <a:t>Paperclip</a:t>
            </a:r>
            <a:r>
              <a:rPr lang="de-DE" sz="2400" dirty="0"/>
              <a:t>: Die nächsten 30 Jahre.</a:t>
            </a:r>
          </a:p>
          <a:p>
            <a:r>
              <a:rPr lang="de-DE" sz="2400" dirty="0"/>
              <a:t>Liturgischer Abschluss mit Psalm 121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</p:txBody>
      </p:sp>
      <p:pic>
        <p:nvPicPr>
          <p:cNvPr id="8" name="Grafik 7" descr="Ein Bild, das Text, Papierprodukt, Klebezettel, Papier enthält.&#10;&#10;Automatisch generierte Beschreibung">
            <a:extLst>
              <a:ext uri="{FF2B5EF4-FFF2-40B4-BE49-F238E27FC236}">
                <a16:creationId xmlns:a16="http://schemas.microsoft.com/office/drawing/2014/main" id="{1F363C50-20B4-16EF-2280-BA5FB4C2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r="2" b="2"/>
          <a:stretch/>
        </p:blipFill>
        <p:spPr>
          <a:xfrm>
            <a:off x="5191128" y="1847129"/>
            <a:ext cx="6162670" cy="427267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A34B331-CFEB-40BF-B1FC-0779FCE5489F}" type="slidenum">
              <a:rPr lang="de-DE" smtClean="0"/>
              <a:pPr>
                <a:spcAft>
                  <a:spcPts val="600"/>
                </a:spcAft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4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65679"/>
                </a:solidFill>
                <a:latin typeface="Edo SZ" panose="02000000000000000000" pitchFamily="2" charset="0"/>
              </a:rPr>
              <a:t>Wittenberg Ausflug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Grundsätzliches:</a:t>
            </a:r>
          </a:p>
          <a:p>
            <a:pPr lvl="1"/>
            <a:r>
              <a:rPr lang="de-DE" dirty="0"/>
              <a:t>Programmpunkte:</a:t>
            </a:r>
          </a:p>
          <a:p>
            <a:pPr lvl="2"/>
            <a:r>
              <a:rPr lang="de-DE" dirty="0" err="1"/>
              <a:t>Asisi</a:t>
            </a:r>
            <a:r>
              <a:rPr lang="de-DE" dirty="0"/>
              <a:t>-Panorama (Festivalbändchen) </a:t>
            </a:r>
          </a:p>
          <a:p>
            <a:pPr lvl="2"/>
            <a:r>
              <a:rPr lang="de-DE" dirty="0" err="1"/>
              <a:t>Actionbound</a:t>
            </a:r>
            <a:r>
              <a:rPr lang="de-DE" dirty="0"/>
              <a:t> durch </a:t>
            </a:r>
            <a:r>
              <a:rPr lang="de-DE" dirty="0" err="1"/>
              <a:t>WIttenberg</a:t>
            </a:r>
            <a:endParaRPr lang="de-DE" dirty="0"/>
          </a:p>
          <a:p>
            <a:pPr lvl="2"/>
            <a:r>
              <a:rPr lang="de-DE" dirty="0"/>
              <a:t>Luther- und </a:t>
            </a:r>
            <a:r>
              <a:rPr lang="de-DE" dirty="0" err="1"/>
              <a:t>Melanchthonhaus</a:t>
            </a:r>
            <a:endParaRPr lang="de-DE" dirty="0"/>
          </a:p>
          <a:p>
            <a:pPr lvl="2"/>
            <a:r>
              <a:rPr lang="de-DE" dirty="0"/>
              <a:t>Führung in der Stadtkirche</a:t>
            </a:r>
          </a:p>
          <a:p>
            <a:pPr lvl="2"/>
            <a:r>
              <a:rPr lang="de-DE" dirty="0"/>
              <a:t>Führung in der Schlosskirche</a:t>
            </a:r>
          </a:p>
          <a:p>
            <a:pPr lvl="2"/>
            <a:r>
              <a:rPr lang="de-DE" dirty="0"/>
              <a:t>Selbstführung im Cranach-Haus</a:t>
            </a:r>
          </a:p>
          <a:p>
            <a:pPr lvl="1"/>
            <a:r>
              <a:rPr lang="de-DE" dirty="0" err="1"/>
              <a:t>Einbuchung</a:t>
            </a:r>
            <a:r>
              <a:rPr lang="de-DE" dirty="0"/>
              <a:t> in feste Pakete – wer nicht mehr sein gewünschtes Paket buchen kann, meldet sich bitte per Mail!</a:t>
            </a:r>
          </a:p>
          <a:p>
            <a:pPr marL="0" indent="0">
              <a:buNone/>
            </a:pPr>
            <a:r>
              <a:rPr lang="de-DE" dirty="0"/>
              <a:t>Auf den Camps:</a:t>
            </a:r>
          </a:p>
          <a:p>
            <a:r>
              <a:rPr lang="de-DE" dirty="0"/>
              <a:t>Abfahrt mittags vom Camp und nachmittags aus der Stadt in 2 Schichten</a:t>
            </a:r>
          </a:p>
          <a:p>
            <a:r>
              <a:rPr lang="de-DE" dirty="0"/>
              <a:t>Abschluss des Ausfluges durch Andacht in der Schlosskirche</a:t>
            </a:r>
          </a:p>
          <a:p>
            <a:r>
              <a:rPr lang="de-DE" dirty="0"/>
              <a:t>Zeitplan gibt’s als Laufzettel auf den Camps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18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873" y="1202886"/>
            <a:ext cx="3926927" cy="26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65679"/>
                </a:solidFill>
                <a:latin typeface="Edo SZ" panose="02000000000000000000" pitchFamily="2" charset="0"/>
              </a:rPr>
              <a:t>Campsamstag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42853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/>
              <a:t>Vormittags: klassische Vormittagseinheit</a:t>
            </a:r>
          </a:p>
          <a:p>
            <a:r>
              <a:rPr lang="de-DE" dirty="0"/>
              <a:t>Nachmittags:</a:t>
            </a:r>
          </a:p>
          <a:p>
            <a:pPr lvl="1"/>
            <a:r>
              <a:rPr lang="de-DE" dirty="0"/>
              <a:t>14:30 Uhr Start auf der Plaza </a:t>
            </a:r>
          </a:p>
          <a:p>
            <a:pPr lvl="2"/>
            <a:r>
              <a:rPr lang="de-DE" dirty="0"/>
              <a:t>Neben den vier </a:t>
            </a:r>
            <a:r>
              <a:rPr lang="de-DE" dirty="0" err="1"/>
              <a:t>Workshopkategorien</a:t>
            </a:r>
            <a:r>
              <a:rPr lang="de-DE" dirty="0"/>
              <a:t> von Donnerstag und Freitag (Hand, Glühbirne, Herz und Theatermaske) gibt es ein 5. Symbol. Alle verteilen sich in verschiedene Ecken und dort wird das weitere Vorgehen erklärt</a:t>
            </a:r>
          </a:p>
          <a:p>
            <a:pPr lvl="2"/>
            <a:r>
              <a:rPr lang="de-DE" dirty="0"/>
              <a:t>2 Optionen:</a:t>
            </a:r>
          </a:p>
          <a:p>
            <a:pPr lvl="3"/>
            <a:r>
              <a:rPr lang="de-DE" dirty="0"/>
              <a:t>Feste Workshops zum Thema Zukunft: Festes 90min Angebot</a:t>
            </a:r>
          </a:p>
          <a:p>
            <a:pPr lvl="3"/>
            <a:r>
              <a:rPr lang="de-DE" dirty="0"/>
              <a:t>Spielstraße: ca. 15 Stationen, die ca. jeweils 15min dauern (#Mitarbeit)</a:t>
            </a:r>
          </a:p>
          <a:p>
            <a:pPr lvl="1"/>
            <a:r>
              <a:rPr lang="de-DE" dirty="0"/>
              <a:t>Anschließend gemeinsame Abschlussaktion auf der Plaza</a:t>
            </a:r>
          </a:p>
          <a:p>
            <a:pPr lvl="1"/>
            <a:r>
              <a:rPr lang="de-DE" dirty="0"/>
              <a:t>Anschließend Markt der Möglichkeiten</a:t>
            </a:r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5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65679"/>
                </a:solidFill>
                <a:latin typeface="Edo SZ" panose="02000000000000000000" pitchFamily="2" charset="0"/>
              </a:rPr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/>
              <a:t>Campplan</a:t>
            </a:r>
            <a:r>
              <a:rPr lang="de-DE" dirty="0"/>
              <a:t> &amp; Programmübersicht</a:t>
            </a:r>
          </a:p>
          <a:p>
            <a:r>
              <a:rPr lang="de-DE" dirty="0"/>
              <a:t>Organisatorisches und Besonderheiten</a:t>
            </a:r>
          </a:p>
          <a:p>
            <a:pPr lvl="1"/>
            <a:r>
              <a:rPr lang="de-DE" dirty="0"/>
              <a:t>Rückmeldungen + Rückmeldungen auf den Camps</a:t>
            </a:r>
          </a:p>
          <a:p>
            <a:pPr lvl="1"/>
            <a:r>
              <a:rPr lang="de-DE" dirty="0"/>
              <a:t>Eure Mitarbeit</a:t>
            </a:r>
          </a:p>
          <a:p>
            <a:pPr lvl="1"/>
            <a:r>
              <a:rPr lang="de-DE" dirty="0"/>
              <a:t>Sicherheit &amp; Prävention </a:t>
            </a:r>
          </a:p>
          <a:p>
            <a:pPr lvl="1"/>
            <a:r>
              <a:rPr lang="de-DE" dirty="0"/>
              <a:t>Gender </a:t>
            </a:r>
            <a:r>
              <a:rPr lang="de-DE" dirty="0" err="1"/>
              <a:t>Diversity</a:t>
            </a:r>
            <a:endParaRPr lang="de-DE" dirty="0"/>
          </a:p>
          <a:p>
            <a:pPr lvl="1"/>
            <a:r>
              <a:rPr lang="de-DE" dirty="0"/>
              <a:t>Sonstiges</a:t>
            </a:r>
          </a:p>
          <a:p>
            <a:r>
              <a:rPr lang="de-DE" dirty="0"/>
              <a:t>Programm</a:t>
            </a:r>
          </a:p>
          <a:p>
            <a:pPr lvl="1"/>
            <a:r>
              <a:rPr lang="de-DE" dirty="0"/>
              <a:t>Wittenberg-Ausflug </a:t>
            </a:r>
          </a:p>
          <a:p>
            <a:pPr lvl="1"/>
            <a:r>
              <a:rPr lang="de-DE" dirty="0"/>
              <a:t>Vormittagseinheiten</a:t>
            </a:r>
          </a:p>
          <a:p>
            <a:pPr lvl="1"/>
            <a:r>
              <a:rPr lang="de-DE" dirty="0" err="1"/>
              <a:t>Campsamstag</a:t>
            </a:r>
            <a:endParaRPr lang="de-DE" dirty="0"/>
          </a:p>
          <a:p>
            <a:r>
              <a:rPr lang="de-DE" dirty="0"/>
              <a:t>Sonstiges</a:t>
            </a:r>
          </a:p>
          <a:p>
            <a:pPr lvl="1"/>
            <a:r>
              <a:rPr lang="de-DE" dirty="0" smtClean="0"/>
              <a:t>Die </a:t>
            </a:r>
            <a:r>
              <a:rPr lang="de-DE" dirty="0"/>
              <a:t>nächsten Schritte – von uns und von </a:t>
            </a:r>
            <a:r>
              <a:rPr lang="de-DE" dirty="0" smtClean="0"/>
              <a:t>euch</a:t>
            </a:r>
          </a:p>
          <a:p>
            <a:pPr lvl="1"/>
            <a:r>
              <a:rPr lang="de-DE" dirty="0" smtClean="0"/>
              <a:t>Eure Fragen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NEWS - </a:t>
            </a:r>
            <a:r>
              <a:rPr lang="de-DE" dirty="0" err="1"/>
              <a:t>KonfiCamps</a:t>
            </a:r>
            <a:r>
              <a:rPr lang="de-DE" dirty="0"/>
              <a:t> 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7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65679"/>
                </a:solidFill>
                <a:latin typeface="Edo SZ" panose="02000000000000000000" pitchFamily="2" charset="0"/>
              </a:rPr>
              <a:t>Sonstiges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5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65679"/>
                </a:solidFill>
                <a:latin typeface="Edo SZ" panose="02000000000000000000" pitchFamily="2" charset="0"/>
              </a:rPr>
              <a:t>Die Nächsten Schritte – von uns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InfoMail</a:t>
            </a:r>
            <a:r>
              <a:rPr lang="de-DE" dirty="0"/>
              <a:t> Mitte Juni</a:t>
            </a:r>
          </a:p>
          <a:p>
            <a:pPr lvl="1"/>
            <a:r>
              <a:rPr lang="de-DE" dirty="0"/>
              <a:t>Wittenberg Ausflugsinfos </a:t>
            </a:r>
          </a:p>
          <a:p>
            <a:r>
              <a:rPr lang="de-DE" dirty="0" err="1"/>
              <a:t>InfoMail</a:t>
            </a:r>
            <a:r>
              <a:rPr lang="de-DE" dirty="0"/>
              <a:t> Ende Juni</a:t>
            </a:r>
          </a:p>
          <a:p>
            <a:pPr lvl="1"/>
            <a:r>
              <a:rPr lang="de-DE" dirty="0"/>
              <a:t>Vorläufiger Speiseplan </a:t>
            </a:r>
          </a:p>
          <a:p>
            <a:pPr lvl="1"/>
            <a:r>
              <a:rPr lang="de-DE" dirty="0" err="1"/>
              <a:t>Campplan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Ab Mitte Juli: Das Logbuch </a:t>
            </a:r>
            <a:r>
              <a:rPr lang="de-DE" dirty="0" smtClean="0"/>
              <a:t>ist </a:t>
            </a:r>
            <a:r>
              <a:rPr lang="de-DE" dirty="0"/>
              <a:t>im Internen Bereich abrufbar </a:t>
            </a:r>
          </a:p>
          <a:p>
            <a:r>
              <a:rPr lang="de-DE" dirty="0" err="1"/>
              <a:t>InfoMail</a:t>
            </a:r>
            <a:r>
              <a:rPr lang="de-DE" dirty="0"/>
              <a:t> 3 Tage vor </a:t>
            </a:r>
            <a:r>
              <a:rPr lang="de-DE" dirty="0" err="1"/>
              <a:t>Campstart</a:t>
            </a:r>
            <a:endParaRPr lang="de-DE" dirty="0"/>
          </a:p>
          <a:p>
            <a:pPr lvl="1"/>
            <a:r>
              <a:rPr lang="de-DE" dirty="0"/>
              <a:t>Wetterbericht </a:t>
            </a:r>
          </a:p>
          <a:p>
            <a:pPr lvl="1"/>
            <a:r>
              <a:rPr lang="de-DE" dirty="0"/>
              <a:t>Kurzfristige Infos 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7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65679"/>
                </a:solidFill>
                <a:latin typeface="Edo SZ" panose="02000000000000000000" pitchFamily="2" charset="0"/>
              </a:rPr>
              <a:t>Die Nächsten Schritte – Von euch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Auswahl des gewünschten Paketes zum Wittenbergausflug bis </a:t>
            </a:r>
            <a:r>
              <a:rPr lang="de-DE" b="1" dirty="0"/>
              <a:t>30.06.2023  </a:t>
            </a:r>
            <a:endParaRPr lang="de-DE" dirty="0"/>
          </a:p>
          <a:p>
            <a:r>
              <a:rPr lang="de-DE" dirty="0"/>
              <a:t>Formular zur Bestätigung von Präventionsmaßnahmen ausfüllen </a:t>
            </a:r>
            <a:r>
              <a:rPr lang="de-DE" b="1" dirty="0"/>
              <a:t>bis 4 Wochen vor </a:t>
            </a:r>
            <a:r>
              <a:rPr lang="de-DE" b="1" dirty="0" err="1"/>
              <a:t>Campbeginn</a:t>
            </a:r>
            <a:r>
              <a:rPr lang="de-DE" b="1" dirty="0"/>
              <a:t> </a:t>
            </a:r>
            <a:endParaRPr lang="de-DE" dirty="0"/>
          </a:p>
          <a:p>
            <a:r>
              <a:rPr lang="de-DE" dirty="0"/>
              <a:t>Aktualisierung der An- und Abreise sowie </a:t>
            </a:r>
            <a:r>
              <a:rPr lang="de-DE" dirty="0" err="1"/>
              <a:t>Teilnehmendenzahlen</a:t>
            </a:r>
            <a:r>
              <a:rPr lang="de-DE" dirty="0"/>
              <a:t> über das Rückmeldeformular. Finale Rückmeldung </a:t>
            </a:r>
            <a:r>
              <a:rPr lang="de-DE" b="1" dirty="0"/>
              <a:t>bis 4 Wochen vor </a:t>
            </a:r>
            <a:r>
              <a:rPr lang="de-DE" b="1" dirty="0" err="1"/>
              <a:t>Campbeginn</a:t>
            </a:r>
            <a:r>
              <a:rPr lang="de-DE" dirty="0"/>
              <a:t>.</a:t>
            </a:r>
          </a:p>
          <a:p>
            <a:r>
              <a:rPr lang="de-DE" b="1" dirty="0"/>
              <a:t>Vorbereitungstermin</a:t>
            </a:r>
            <a:r>
              <a:rPr lang="de-DE" dirty="0"/>
              <a:t> mit eurem Team</a:t>
            </a:r>
          </a:p>
          <a:p>
            <a:endParaRPr lang="de-DE" dirty="0"/>
          </a:p>
          <a:p>
            <a:r>
              <a:rPr lang="de-DE" b="1" dirty="0"/>
              <a:t>Falls noch nicht geschehen:</a:t>
            </a:r>
          </a:p>
          <a:p>
            <a:pPr lvl="1"/>
            <a:r>
              <a:rPr lang="de-DE" dirty="0"/>
              <a:t>An- und Abreiseformular ausfüllen und an das Team KonfiCamp schicken </a:t>
            </a:r>
            <a:r>
              <a:rPr lang="de-DE" b="1" dirty="0"/>
              <a:t>(Deadline 31.05.2023) </a:t>
            </a:r>
            <a:endParaRPr lang="de-DE" dirty="0"/>
          </a:p>
          <a:p>
            <a:pPr lvl="1"/>
            <a:r>
              <a:rPr lang="de-DE" dirty="0" err="1"/>
              <a:t>Teilnehmendenliste</a:t>
            </a:r>
            <a:r>
              <a:rPr lang="de-DE" dirty="0"/>
              <a:t> mit Infos zur Verpflegung ausfüllen und an das Team KonfiCamp senden </a:t>
            </a:r>
            <a:r>
              <a:rPr lang="de-DE" b="1" dirty="0"/>
              <a:t>(Deadline 31.05.2023) 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7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65679"/>
                </a:solidFill>
                <a:latin typeface="Edo SZ" panose="02000000000000000000" pitchFamily="2" charset="0"/>
              </a:rPr>
              <a:t>Eure weiteren Fragen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NEWS - </a:t>
            </a:r>
            <a:r>
              <a:rPr lang="de-DE" dirty="0" err="1" smtClean="0"/>
              <a:t>KonfiCamps</a:t>
            </a:r>
            <a:r>
              <a:rPr lang="de-DE" dirty="0" smtClean="0"/>
              <a:t> 2023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4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460" y="513871"/>
            <a:ext cx="8545079" cy="563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42231"/>
              </p:ext>
            </p:extLst>
          </p:nvPr>
        </p:nvGraphicFramePr>
        <p:xfrm>
          <a:off x="647308" y="392750"/>
          <a:ext cx="10897384" cy="5780983"/>
        </p:xfrm>
        <a:graphic>
          <a:graphicData uri="http://schemas.openxmlformats.org/drawingml/2006/table">
            <a:tbl>
              <a:tblPr firstRow="1" firstCol="1" bandRow="1"/>
              <a:tblGrid>
                <a:gridCol w="2169870">
                  <a:extLst>
                    <a:ext uri="{9D8B030D-6E8A-4147-A177-3AD203B41FA5}">
                      <a16:colId xmlns:a16="http://schemas.microsoft.com/office/drawing/2014/main" val="1712954277"/>
                    </a:ext>
                  </a:extLst>
                </a:gridCol>
                <a:gridCol w="2188364">
                  <a:extLst>
                    <a:ext uri="{9D8B030D-6E8A-4147-A177-3AD203B41FA5}">
                      <a16:colId xmlns:a16="http://schemas.microsoft.com/office/drawing/2014/main" val="399073605"/>
                    </a:ext>
                  </a:extLst>
                </a:gridCol>
                <a:gridCol w="2188364">
                  <a:extLst>
                    <a:ext uri="{9D8B030D-6E8A-4147-A177-3AD203B41FA5}">
                      <a16:colId xmlns:a16="http://schemas.microsoft.com/office/drawing/2014/main" val="1690514020"/>
                    </a:ext>
                  </a:extLst>
                </a:gridCol>
                <a:gridCol w="2188364">
                  <a:extLst>
                    <a:ext uri="{9D8B030D-6E8A-4147-A177-3AD203B41FA5}">
                      <a16:colId xmlns:a16="http://schemas.microsoft.com/office/drawing/2014/main" val="2103600615"/>
                    </a:ext>
                  </a:extLst>
                </a:gridCol>
                <a:gridCol w="2162422">
                  <a:extLst>
                    <a:ext uri="{9D8B030D-6E8A-4147-A177-3AD203B41FA5}">
                      <a16:colId xmlns:a16="http://schemas.microsoft.com/office/drawing/2014/main" val="156260417"/>
                    </a:ext>
                  </a:extLst>
                </a:gridCol>
              </a:tblGrid>
              <a:tr h="281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44905" algn="l"/>
                        </a:tabLst>
                      </a:pPr>
                      <a:r>
                        <a:rPr lang="de-DE" sz="180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MITTWOCH</a:t>
                      </a:r>
                      <a:endParaRPr lang="de-DE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DONNERSTAG</a:t>
                      </a:r>
                      <a:endParaRPr lang="de-DE" sz="2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FREITAG</a:t>
                      </a:r>
                      <a:endParaRPr lang="de-DE" sz="2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SAMSTAG</a:t>
                      </a:r>
                      <a:endParaRPr lang="de-DE" sz="2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SONNTAG</a:t>
                      </a:r>
                      <a:endParaRPr lang="de-DE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363513"/>
                  </a:ext>
                </a:extLst>
              </a:tr>
              <a:tr h="368541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i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Anreise gegen 15:00 Uhr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i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07:00 Uhr Aufstehen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i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07:00 Uhr Aufstehen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i="1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07:00 Uhr Aufstehen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i="1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07:00 Uhr Aufstehen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108757"/>
                  </a:ext>
                </a:extLst>
              </a:tr>
              <a:tr h="3284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08:00 Uhr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Frühstück 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08:00 Uhr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Frühstück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08:00 Uhr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Frühstück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08:00 Uhr </a:t>
                      </a:r>
                      <a:endParaRPr lang="de-DE" sz="1050" b="1" dirty="0">
                        <a:effectLst/>
                        <a:latin typeface="Futura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Frühstück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9258"/>
                  </a:ext>
                </a:extLst>
              </a:tr>
              <a:tr h="7858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09:00 – 12:30 Uhr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Arbeitseinheit</a:t>
                      </a: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 in der Gemeindegruppe // Gemeinsamer Start im Großzelt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09:00 – 12:30 Uhr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Arbeitseinheit</a:t>
                      </a: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 in der Gemeindegruppe // Gemeinsamer Start im Großzelt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09:00 – 12:30 Uhr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Arbeitseinheit</a:t>
                      </a: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 in der Gemeindegruppe // Gemeinsamer Start im Großzelt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09:00 – 10:15 Uhr 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Packen, Putzen, Aufräumen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36058"/>
                  </a:ext>
                </a:extLst>
              </a:tr>
              <a:tr h="49260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12:30 – 14:30 Uhr </a:t>
                      </a: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Mittagessen</a:t>
                      </a: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+ Lunchpaket</a:t>
                      </a: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 und Pause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12:30 – 14:30 Uhr </a:t>
                      </a: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Mittagessen</a:t>
                      </a: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+ Lunchpaket</a:t>
                      </a: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 und Pause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12:30 – 14:30 Uhr </a:t>
                      </a: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Mittagessen</a:t>
                      </a: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 und Pause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10:15-11:00 Uhr </a:t>
                      </a:r>
                      <a:r>
                        <a:rPr lang="de-DE" sz="1050" b="1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Abschlussgottesdienst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21644"/>
                  </a:ext>
                </a:extLst>
              </a:tr>
              <a:tr h="94300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15:00 – 18:00 Uhr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Einziehen, Orientieren, Kennenlernen, Rallye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17:00 Uhr </a:t>
                      </a:r>
                      <a:r>
                        <a:rPr lang="de-DE" sz="1050" dirty="0" err="1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GemeindeTeamer</a:t>
                      </a: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*innen Briefing (Unterzentrum)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17:30 Uhr </a:t>
                      </a:r>
                      <a:r>
                        <a:rPr lang="de-DE" sz="1050" dirty="0" err="1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HauptTeamer</a:t>
                      </a: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*innen Briefing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14:30 – 18:00 Uhr 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Nachmittagsprogramm</a:t>
                      </a: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: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Workshops + Markt der Möglichkeiten (Unterzentrum</a:t>
                      </a:r>
                      <a:r>
                        <a:rPr lang="de-DE" sz="1050" baseline="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 2)</a:t>
                      </a:r>
                      <a:endParaRPr lang="de-DE" sz="1050" dirty="0">
                        <a:effectLst/>
                        <a:latin typeface="Futura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kern="1200" dirty="0">
                          <a:solidFill>
                            <a:schemeClr val="tx1"/>
                          </a:solidFill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ODER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Wittenberg-Ausflug (Unterzentrum 1)</a:t>
                      </a: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14:30 – 18:30 Uhr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Nachmittagsprogramm</a:t>
                      </a: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: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Workshops + Markt der Möglichkeiten (Unterzentrum 1)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ODER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Wittenberg-Ausflug </a:t>
                      </a:r>
                      <a:r>
                        <a:rPr lang="de-DE" sz="120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sz="110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Unterzentrum</a:t>
                      </a:r>
                      <a:r>
                        <a:rPr lang="de-DE" sz="1200" baseline="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 2)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14:30 – 16:30 Uhr 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 Workshops &amp;</a:t>
                      </a:r>
                      <a:r>
                        <a:rPr lang="de-DE" sz="1050" b="1" baseline="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 Spielstraße zum Thema „Zukunft“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0" baseline="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Anschließend gemeinsame Abschlussaktion auf der Plaza</a:t>
                      </a:r>
                      <a:endParaRPr lang="de-DE" sz="1200" b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11:00 Uhr Ausgabe der </a:t>
                      </a:r>
                      <a:r>
                        <a:rPr lang="de-DE" sz="1050" b="1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Lunchpakete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113659"/>
                  </a:ext>
                </a:extLst>
              </a:tr>
              <a:tr h="65992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Ab 16:30 Uhr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Markt der Möglichkeiten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74372"/>
                  </a:ext>
                </a:extLst>
              </a:tr>
              <a:tr h="492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18:00 Uhr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Abendessen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18:00 Uhr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Abendessen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18:00 Uhr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Abendessen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18:00 Uhr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Abendessen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i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Ab 12:00 Uhr Abreise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561755"/>
                  </a:ext>
                </a:extLst>
              </a:tr>
              <a:tr h="628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20:00 – 21:30 Uhr Abendprogramm: </a:t>
                      </a: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„Eröffnungsshow“</a:t>
                      </a:r>
                      <a:endParaRPr lang="de-DE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20:00 – 22:00 Uhr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Abendprogramm: </a:t>
                      </a: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Lutherverschwörung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20:00</a:t>
                      </a:r>
                      <a:r>
                        <a:rPr lang="de-DE" sz="1050" baseline="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– 22:00 Uhr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Abendprogramm: </a:t>
                      </a: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Disco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20:00 – 22:00 Uhr Abendprogramm </a:t>
                      </a: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„Abschluss-Gala“</a:t>
                      </a: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im Anschluss </a:t>
                      </a:r>
                      <a:r>
                        <a:rPr lang="de-DE" sz="1050" b="1" dirty="0" err="1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Taizé</a:t>
                      </a: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 Andacht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436688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21:30 – 22:30 Uhr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Sternenzeit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 smtClean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de-DE" sz="1050" baseline="0" dirty="0" smtClean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 Anschluss die Andacht im Großzelt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21:30 – 22:30 Uhr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Sternenzeit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425012"/>
                  </a:ext>
                </a:extLst>
              </a:tr>
              <a:tr h="471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22:30 – 22:45 Uhr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Abendandacht im Großzelt</a:t>
                      </a:r>
                      <a:endParaRPr lang="de-DE" sz="11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22:00-22:30 Uhr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 smtClean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Sternenzeit</a:t>
                      </a:r>
                      <a:endParaRPr lang="de-DE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22:30 – 22:45 Uhr </a:t>
                      </a:r>
                      <a:r>
                        <a:rPr lang="de-DE" sz="100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Abendandacht</a:t>
                      </a:r>
                      <a:r>
                        <a:rPr lang="de-DE" sz="1000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b="1" dirty="0">
                          <a:effectLst/>
                          <a:latin typeface="Futura"/>
                          <a:ea typeface="MS Mincho"/>
                          <a:cs typeface="Times New Roman" panose="02020603050405020304" pitchFamily="18" charset="0"/>
                        </a:rPr>
                        <a:t>im Großzelt</a:t>
                      </a:r>
                      <a:endParaRPr lang="de-DE" sz="11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7591" marR="5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574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8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65679"/>
                </a:solidFill>
                <a:latin typeface="Edo SZ" panose="02000000000000000000" pitchFamily="2" charset="0"/>
              </a:rPr>
              <a:t>Organisatorisches und Besonderheiten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29133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265679"/>
                </a:solidFill>
                <a:latin typeface="Edo SZ" panose="02000000000000000000" pitchFamily="2" charset="0"/>
              </a:rPr>
              <a:t>Rückmeldungen vor dem Camp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838201" y="1754697"/>
            <a:ext cx="100026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b="1" dirty="0"/>
              <a:t>TEILNEHMENDENLISTEN</a:t>
            </a:r>
            <a:r>
              <a:rPr lang="de-DE" sz="2400" dirty="0"/>
              <a:t> an </a:t>
            </a:r>
            <a:r>
              <a:rPr lang="de-DE" sz="2400" dirty="0">
                <a:hlinkClick r:id="rId3"/>
              </a:rPr>
              <a:t>konficamps@ev-akademie-wittenberg.de</a:t>
            </a:r>
            <a:r>
              <a:rPr lang="de-DE" sz="2400" dirty="0"/>
              <a:t> spätestens vier Wochen vor </a:t>
            </a:r>
            <a:r>
              <a:rPr lang="de-DE" sz="2400" dirty="0" err="1"/>
              <a:t>Campstart</a:t>
            </a:r>
            <a:r>
              <a:rPr lang="de-DE" sz="2400" dirty="0"/>
              <a:t>:</a:t>
            </a:r>
            <a:endParaRPr lang="de-DE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r="72556"/>
          <a:stretch/>
        </p:blipFill>
        <p:spPr>
          <a:xfrm>
            <a:off x="125102" y="2664497"/>
            <a:ext cx="3277318" cy="228778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83009" y="5059482"/>
            <a:ext cx="95587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Bildrechteformulare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Formular zur Bestätigung von Präventionsmaßnahmen </a:t>
            </a:r>
          </a:p>
          <a:p>
            <a:r>
              <a:rPr lang="de-DE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/>
          </a:p>
        </p:txBody>
      </p:sp>
      <p:sp>
        <p:nvSpPr>
          <p:cNvPr id="10" name="Ellipse 9"/>
          <p:cNvSpPr/>
          <p:nvPr/>
        </p:nvSpPr>
        <p:spPr>
          <a:xfrm>
            <a:off x="7431578" y="4661376"/>
            <a:ext cx="4497184" cy="2150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/>
              <a:t>Möglichkeit mehr </a:t>
            </a:r>
            <a:r>
              <a:rPr lang="de-DE" sz="1400" dirty="0" err="1"/>
              <a:t>HauptTeamer</a:t>
            </a:r>
            <a:r>
              <a:rPr lang="de-DE" sz="1400" dirty="0"/>
              <a:t>*innen zurück zu melden </a:t>
            </a:r>
            <a:r>
              <a:rPr lang="de-DE" sz="1400" dirty="0">
                <a:sym typeface="Wingdings" panose="05000000000000000000" pitchFamily="2" charset="2"/>
              </a:rPr>
              <a:t> mehr Info-Material in ausreichender Anzahl im Willkommensbrief zum Start</a:t>
            </a:r>
            <a:endParaRPr lang="de-DE" sz="1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37743"/>
          <a:stretch/>
        </p:blipFill>
        <p:spPr>
          <a:xfrm>
            <a:off x="3406178" y="2664496"/>
            <a:ext cx="7434647" cy="22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65679"/>
                </a:solidFill>
                <a:latin typeface="Edo SZ" panose="02000000000000000000" pitchFamily="2" charset="0"/>
              </a:rPr>
              <a:t>Rückmeldungen auf den Camps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Check-in am Mittwoch im Unterzentrum &amp; </a:t>
            </a:r>
            <a:r>
              <a:rPr lang="de-DE" dirty="0" err="1"/>
              <a:t>Zeltdorf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Check-in Brief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17:00 </a:t>
            </a:r>
            <a:r>
              <a:rPr lang="de-DE" dirty="0">
                <a:sym typeface="Wingdings" panose="05000000000000000000" pitchFamily="2" charset="2"/>
              </a:rPr>
              <a:t>Uhr </a:t>
            </a:r>
            <a:r>
              <a:rPr lang="de-DE" dirty="0" err="1">
                <a:sym typeface="Wingdings" panose="05000000000000000000" pitchFamily="2" charset="2"/>
              </a:rPr>
              <a:t>GemeindeTeamer</a:t>
            </a:r>
            <a:r>
              <a:rPr lang="de-DE" dirty="0">
                <a:sym typeface="Wingdings" panose="05000000000000000000" pitchFamily="2" charset="2"/>
              </a:rPr>
              <a:t>*</a:t>
            </a:r>
            <a:r>
              <a:rPr lang="de-DE" dirty="0" err="1">
                <a:sym typeface="Wingdings" panose="05000000000000000000" pitchFamily="2" charset="2"/>
              </a:rPr>
              <a:t>innenBriefing</a:t>
            </a:r>
            <a:r>
              <a:rPr lang="de-DE" dirty="0">
                <a:sym typeface="Wingdings" panose="05000000000000000000" pitchFamily="2" charset="2"/>
              </a:rPr>
              <a:t> im jeweiligen Unterzentrum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17:30 </a:t>
            </a:r>
            <a:r>
              <a:rPr lang="de-DE" dirty="0">
                <a:sym typeface="Wingdings" panose="05000000000000000000" pitchFamily="2" charset="2"/>
              </a:rPr>
              <a:t>Uhr </a:t>
            </a:r>
            <a:r>
              <a:rPr lang="de-DE" dirty="0" err="1">
                <a:sym typeface="Wingdings" panose="05000000000000000000" pitchFamily="2" charset="2"/>
              </a:rPr>
              <a:t>HauptTeamer</a:t>
            </a:r>
            <a:r>
              <a:rPr lang="de-DE" dirty="0">
                <a:sym typeface="Wingdings" panose="05000000000000000000" pitchFamily="2" charset="2"/>
              </a:rPr>
              <a:t>*</a:t>
            </a:r>
            <a:r>
              <a:rPr lang="de-DE" dirty="0" err="1">
                <a:sym typeface="Wingdings" panose="05000000000000000000" pitchFamily="2" charset="2"/>
              </a:rPr>
              <a:t>innenBriefing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Bis Mittwoch 22:00 Uhr benötigen wir eine aktualisierte TN-Liste (Teil des Check-in Briefs)</a:t>
            </a:r>
          </a:p>
          <a:p>
            <a:r>
              <a:rPr lang="de-DE" dirty="0">
                <a:sym typeface="Wingdings" panose="05000000000000000000" pitchFamily="2" charset="2"/>
              </a:rPr>
              <a:t>Bildrechteformulare: entweder im Vorfeld als </a:t>
            </a:r>
            <a:r>
              <a:rPr lang="de-DE" dirty="0" err="1">
                <a:sym typeface="Wingdings" panose="05000000000000000000" pitchFamily="2" charset="2"/>
              </a:rPr>
              <a:t>Sammelpdf</a:t>
            </a:r>
            <a:r>
              <a:rPr lang="de-DE" dirty="0">
                <a:sym typeface="Wingdings" panose="05000000000000000000" pitchFamily="2" charset="2"/>
              </a:rPr>
              <a:t> oder auf das Camp mitbringen</a:t>
            </a:r>
          </a:p>
          <a:p>
            <a:r>
              <a:rPr lang="de-DE" dirty="0">
                <a:sym typeface="Wingdings" panose="05000000000000000000" pitchFamily="2" charset="2"/>
              </a:rPr>
              <a:t>Rückmeldeschleife zur Abreise: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Info im Check-in Brief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Donnerstag Liste im UZ aushängen  Rückmeldungsbest. bis Freitag 09:00 Uhr </a:t>
            </a:r>
          </a:p>
          <a:p>
            <a:r>
              <a:rPr lang="de-DE" dirty="0">
                <a:sym typeface="Wingdings" panose="05000000000000000000" pitchFamily="2" charset="2"/>
              </a:rPr>
              <a:t>Briefing für das gemeinsame Aufräumen übernimmt </a:t>
            </a:r>
            <a:r>
              <a:rPr lang="de-DE" dirty="0" err="1">
                <a:sym typeface="Wingdings" panose="05000000000000000000" pitchFamily="2" charset="2"/>
              </a:rPr>
              <a:t>DorfCaT</a:t>
            </a:r>
            <a:r>
              <a:rPr lang="de-DE" dirty="0">
                <a:sym typeface="Wingdings" panose="05000000000000000000" pitchFamily="2" charset="2"/>
              </a:rPr>
              <a:t> am So. früh + Checkliste im Check-in Brief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0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265679"/>
                </a:solidFill>
                <a:latin typeface="Edo SZ" panose="02000000000000000000" pitchFamily="2" charset="0"/>
              </a:rPr>
              <a:t>Eure Mitarbeit ist ausdrücklich erwünscht!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2848" y="1690688"/>
            <a:ext cx="9112136" cy="4351338"/>
          </a:xfrm>
        </p:spPr>
        <p:txBody>
          <a:bodyPr>
            <a:normAutofit/>
          </a:bodyPr>
          <a:lstStyle/>
          <a:p>
            <a:r>
              <a:rPr lang="de-DE" b="1" dirty="0"/>
              <a:t>Für </a:t>
            </a:r>
            <a:r>
              <a:rPr lang="de-DE" b="1" dirty="0" err="1"/>
              <a:t>GemeindeTeamer</a:t>
            </a:r>
            <a:r>
              <a:rPr lang="de-DE" b="1" dirty="0"/>
              <a:t>*innen und </a:t>
            </a:r>
            <a:r>
              <a:rPr lang="de-DE" b="1" dirty="0" err="1"/>
              <a:t>HauptTeamer</a:t>
            </a:r>
            <a:r>
              <a:rPr lang="de-DE" b="1" dirty="0"/>
              <a:t>*innen</a:t>
            </a:r>
          </a:p>
          <a:p>
            <a:pPr lvl="1"/>
            <a:r>
              <a:rPr lang="de-DE" dirty="0"/>
              <a:t>Rolle bei der Lutherverschwörung (Do. 13:45 Uhr UZ 2)</a:t>
            </a:r>
          </a:p>
          <a:p>
            <a:pPr lvl="1"/>
            <a:r>
              <a:rPr lang="de-DE" dirty="0"/>
              <a:t>Übernahme von Segensstationen (Sa. 17:00 Uhr am Großzelt) </a:t>
            </a:r>
          </a:p>
          <a:p>
            <a:pPr lvl="1"/>
            <a:r>
              <a:rPr lang="de-DE" dirty="0"/>
              <a:t>„Kamerakind“ ;) (Mi. 19:00 Uhr Großzelt)</a:t>
            </a:r>
          </a:p>
          <a:p>
            <a:pPr lvl="1"/>
            <a:r>
              <a:rPr lang="de-DE" dirty="0" smtClean="0"/>
              <a:t>Betreuung </a:t>
            </a:r>
            <a:r>
              <a:rPr lang="de-DE" dirty="0"/>
              <a:t>des Markt der Möglichkeiten (täglich 15:30 Uhr Plaza) </a:t>
            </a:r>
          </a:p>
          <a:p>
            <a:pPr lvl="1"/>
            <a:r>
              <a:rPr lang="de-DE" dirty="0"/>
              <a:t>Übernahme von Spielstraßen Stationen (Sa. 13:45 Uhr Plaza)</a:t>
            </a:r>
          </a:p>
          <a:p>
            <a:pPr lvl="1"/>
            <a:r>
              <a:rPr lang="de-DE" dirty="0"/>
              <a:t>Betreuung von Sternenzeit Angebote (Do. 15:15 &amp; Fr. 15:15 Uhr Plaza)</a:t>
            </a:r>
          </a:p>
          <a:p>
            <a:pPr lvl="1"/>
            <a:r>
              <a:rPr lang="de-DE" dirty="0"/>
              <a:t>Mitmachen beim </a:t>
            </a:r>
            <a:r>
              <a:rPr lang="de-DE" dirty="0" err="1"/>
              <a:t>Predigtslam</a:t>
            </a:r>
            <a:r>
              <a:rPr lang="de-DE" dirty="0"/>
              <a:t> für die Abschlussshow am Samstag </a:t>
            </a:r>
          </a:p>
          <a:p>
            <a:pPr marL="0" indent="0">
              <a:buNone/>
            </a:pPr>
            <a:r>
              <a:rPr lang="de-DE" b="1" dirty="0">
                <a:solidFill>
                  <a:srgbClr val="EA516A"/>
                </a:solidFill>
              </a:rPr>
              <a:t>Es gibt einen Willkommensbrief für GT im Internen Bereich!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8</a:t>
            </a:fld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9518523" y="2131541"/>
            <a:ext cx="2574623" cy="2558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InfoSheet</a:t>
            </a:r>
            <a:r>
              <a:rPr lang="de-DE" dirty="0"/>
              <a:t> beim Startbriefing + aufgaben-bezogene Briefings</a:t>
            </a:r>
          </a:p>
        </p:txBody>
      </p:sp>
    </p:spTree>
    <p:extLst>
      <p:ext uri="{BB962C8B-B14F-4D97-AF65-F5344CB8AC3E}">
        <p14:creationId xmlns:p14="http://schemas.microsoft.com/office/powerpoint/2010/main" val="11640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29133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265679"/>
                </a:solidFill>
                <a:latin typeface="Edo SZ" panose="02000000000000000000" pitchFamily="2" charset="0"/>
              </a:rPr>
              <a:t>Sicherheit und Prävention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20.06. &amp; 30.06.23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NEWS - KonfiCamps 2023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B331-CFEB-40BF-B1FC-0779FCE5489F}" type="slidenum">
              <a:rPr lang="de-DE" smtClean="0"/>
              <a:t>9</a:t>
            </a:fld>
            <a:endParaRPr lang="de-DE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DE" b="1" dirty="0"/>
              <a:t>Erweiterung des Maßnahmenkatalogs zur Prävention von sexualisierter Gewalt</a:t>
            </a:r>
          </a:p>
          <a:p>
            <a:pPr lvl="1"/>
            <a:r>
              <a:rPr lang="de-DE" dirty="0"/>
              <a:t>Das machen wir schon:</a:t>
            </a:r>
          </a:p>
          <a:p>
            <a:pPr lvl="2"/>
            <a:r>
              <a:rPr lang="de-DE" dirty="0"/>
              <a:t>Abrufen erweiterter Führungszeugnisse aller </a:t>
            </a:r>
            <a:r>
              <a:rPr lang="de-DE" dirty="0" err="1"/>
              <a:t>CampTeamer:innen</a:t>
            </a:r>
            <a:endParaRPr lang="de-DE" dirty="0"/>
          </a:p>
          <a:p>
            <a:pPr lvl="2"/>
            <a:r>
              <a:rPr lang="de-DE" dirty="0"/>
              <a:t>Entsprechende Regeln auch für alle externen Dienstleister (VA-Technik, Verpflegung, Sicherheit</a:t>
            </a:r>
          </a:p>
          <a:p>
            <a:pPr lvl="2"/>
            <a:r>
              <a:rPr lang="de-DE" dirty="0"/>
              <a:t>Unterzeichnung einer Selbstverpflichtungserklärung und Verhaltenskodex (angelehnt an die Maßnahmen der EKBO)</a:t>
            </a:r>
          </a:p>
          <a:p>
            <a:pPr lvl="2"/>
            <a:r>
              <a:rPr lang="de-DE" dirty="0"/>
              <a:t>Bestätigung, ähnlicher (landeskirchlich geltender) Maßnahmen in euren </a:t>
            </a:r>
            <a:r>
              <a:rPr lang="de-DE" dirty="0" err="1"/>
              <a:t>Kirchengemeide</a:t>
            </a:r>
            <a:r>
              <a:rPr lang="de-DE" dirty="0"/>
              <a:t> mit dem </a:t>
            </a:r>
            <a:r>
              <a:rPr lang="de-DE" i="1" dirty="0"/>
              <a:t>Formular zur Bestätigung von Präventionsmaßnahmen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59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1560</Words>
  <Application>Microsoft Office PowerPoint</Application>
  <PresentationFormat>Breitbild</PresentationFormat>
  <Paragraphs>312</Paragraphs>
  <Slides>23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Edo SZ</vt:lpstr>
      <vt:lpstr>Futura</vt:lpstr>
      <vt:lpstr>MS Mincho</vt:lpstr>
      <vt:lpstr>Times New Roman</vt:lpstr>
      <vt:lpstr>Wingdings</vt:lpstr>
      <vt:lpstr>Office</vt:lpstr>
      <vt:lpstr>NEWS KonfiCampS 2023</vt:lpstr>
      <vt:lpstr>AGENDA</vt:lpstr>
      <vt:lpstr>PowerPoint-Präsentation</vt:lpstr>
      <vt:lpstr>PowerPoint-Präsentation</vt:lpstr>
      <vt:lpstr>Organisatorisches und Besonderheiten</vt:lpstr>
      <vt:lpstr>Rückmeldungen vor dem Camp</vt:lpstr>
      <vt:lpstr>Rückmeldungen auf den Camps </vt:lpstr>
      <vt:lpstr>Eure Mitarbeit ist ausdrücklich erwünscht!</vt:lpstr>
      <vt:lpstr>Sicherheit und Prävention</vt:lpstr>
      <vt:lpstr>Rückzugsräume </vt:lpstr>
      <vt:lpstr>Gender Diversity</vt:lpstr>
      <vt:lpstr>Sonstiges</vt:lpstr>
      <vt:lpstr>Programm</vt:lpstr>
      <vt:lpstr>Vormittagseinheiten</vt:lpstr>
      <vt:lpstr>Vormittagseinheiten</vt:lpstr>
      <vt:lpstr>Vormittagseinheiten</vt:lpstr>
      <vt:lpstr>Vormittagseinheiten</vt:lpstr>
      <vt:lpstr>Wittenberg Ausflug</vt:lpstr>
      <vt:lpstr>Campsamstag</vt:lpstr>
      <vt:lpstr>Sonstiges</vt:lpstr>
      <vt:lpstr>Die Nächsten Schritte – von uns</vt:lpstr>
      <vt:lpstr>Die Nächsten Schritte – Von euch</vt:lpstr>
      <vt:lpstr>Eure weiteren Fragen</vt:lpstr>
    </vt:vector>
  </TitlesOfParts>
  <Company>Ev. Wittenbergstiftung/Zentrum für Predigtkultur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Dezentrales KonfiCamp Programm</dc:title>
  <dc:creator>Miriam Kuhnke</dc:creator>
  <cp:lastModifiedBy>Sabrina Zubke</cp:lastModifiedBy>
  <cp:revision>139</cp:revision>
  <dcterms:created xsi:type="dcterms:W3CDTF">2021-06-01T09:02:40Z</dcterms:created>
  <dcterms:modified xsi:type="dcterms:W3CDTF">2023-07-07T08:23:38Z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ba795ab-15c1-4914-8920-a78e51f91a87_Enabled">
    <vt:lpwstr>true</vt:lpwstr>
  </property>
  <property fmtid="{D5CDD505-2E9C-101B-9397-08002B2CF9AE}" pid="3" name="MSIP_Label_3ba795ab-15c1-4914-8920-a78e51f91a87_SetDate">
    <vt:lpwstr>2023-06-19T11:52:36Z</vt:lpwstr>
  </property>
  <property fmtid="{D5CDD505-2E9C-101B-9397-08002B2CF9AE}" pid="4" name="MSIP_Label_3ba795ab-15c1-4914-8920-a78e51f91a87_Method">
    <vt:lpwstr>Standard</vt:lpwstr>
  </property>
  <property fmtid="{D5CDD505-2E9C-101B-9397-08002B2CF9AE}" pid="5" name="MSIP_Label_3ba795ab-15c1-4914-8920-a78e51f91a87_Name">
    <vt:lpwstr>Öffentlich</vt:lpwstr>
  </property>
  <property fmtid="{D5CDD505-2E9C-101B-9397-08002B2CF9AE}" pid="6" name="MSIP_Label_3ba795ab-15c1-4914-8920-a78e51f91a87_SiteId">
    <vt:lpwstr>9718df16-43e4-4a4a-825a-018a63803d22</vt:lpwstr>
  </property>
  <property fmtid="{D5CDD505-2E9C-101B-9397-08002B2CF9AE}" pid="7" name="MSIP_Label_3ba795ab-15c1-4914-8920-a78e51f91a87_ActionId">
    <vt:lpwstr>eac80282-9315-4ae6-b98b-a14d4a4a569f</vt:lpwstr>
  </property>
  <property fmtid="{D5CDD505-2E9C-101B-9397-08002B2CF9AE}" pid="8" name="MSIP_Label_3ba795ab-15c1-4914-8920-a78e51f91a87_ContentBits">
    <vt:lpwstr>0</vt:lpwstr>
  </property>
</Properties>
</file>